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4" r:id="rId3"/>
    <p:sldId id="267" r:id="rId4"/>
    <p:sldId id="273" r:id="rId5"/>
    <p:sldId id="265" r:id="rId6"/>
    <p:sldId id="266" r:id="rId7"/>
    <p:sldId id="268" r:id="rId8"/>
    <p:sldId id="260" r:id="rId9"/>
    <p:sldId id="263" r:id="rId10"/>
    <p:sldId id="269" r:id="rId11"/>
    <p:sldId id="270" r:id="rId12"/>
    <p:sldId id="271" r:id="rId13"/>
    <p:sldId id="27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12FB57-9121-4BA1-A096-9B9CF04B9988}">
          <p14:sldIdLst>
            <p14:sldId id="259"/>
            <p14:sldId id="264"/>
            <p14:sldId id="267"/>
            <p14:sldId id="273"/>
            <p14:sldId id="265"/>
            <p14:sldId id="266"/>
            <p14:sldId id="268"/>
            <p14:sldId id="260"/>
            <p14:sldId id="263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BE26F"/>
    <a:srgbClr val="0C4A60"/>
    <a:srgbClr val="1B2D2C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hyperlink" Target="mailto:OCWNY@oswegocounty.com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mailto:OCWNY@oswegocounty.com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42EE0-C73D-4A1C-ACB6-4159B78511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0DB087-3983-483D-BF71-D59279460C6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6600" u="sng" dirty="0">
              <a:solidFill>
                <a:schemeClr val="accent2">
                  <a:lumMod val="50000"/>
                </a:schemeClr>
              </a:solidFill>
            </a:rPr>
            <a:t>Disclaimer</a:t>
          </a:r>
        </a:p>
      </dgm:t>
    </dgm:pt>
    <dgm:pt modelId="{2A732C01-667A-4DB7-9BA2-970B510900D7}" type="parTrans" cxnId="{002C15EA-05B5-4B5E-AEC1-4D732CE1FBD5}">
      <dgm:prSet/>
      <dgm:spPr/>
      <dgm:t>
        <a:bodyPr/>
        <a:lstStyle/>
        <a:p>
          <a:endParaRPr lang="en-US"/>
        </a:p>
      </dgm:t>
    </dgm:pt>
    <dgm:pt modelId="{B6D4EC6A-2557-4056-9150-131185661954}" type="sibTrans" cxnId="{002C15EA-05B5-4B5E-AEC1-4D732CE1FBD5}">
      <dgm:prSet/>
      <dgm:spPr/>
      <dgm:t>
        <a:bodyPr/>
        <a:lstStyle/>
        <a:p>
          <a:endParaRPr lang="en-US"/>
        </a:p>
      </dgm:t>
    </dgm:pt>
    <dgm:pt modelId="{99A7F2B8-6603-41B5-B4CD-63A34B4B304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dirty="0">
              <a:solidFill>
                <a:schemeClr val="tx2"/>
              </a:solidFill>
            </a:rPr>
            <a:t>Due to funding, there is a possibility that we may not be able to serve every person that is eligible. We will try our best to place all eligible applicants on worksites.</a:t>
          </a:r>
        </a:p>
      </dgm:t>
    </dgm:pt>
    <dgm:pt modelId="{A523F818-A4A9-4555-97E3-3EE3985E00D2}" type="parTrans" cxnId="{06CA74F1-36F0-4985-B735-118EF74E5A0E}">
      <dgm:prSet/>
      <dgm:spPr/>
      <dgm:t>
        <a:bodyPr/>
        <a:lstStyle/>
        <a:p>
          <a:endParaRPr lang="en-US"/>
        </a:p>
      </dgm:t>
    </dgm:pt>
    <dgm:pt modelId="{BE7A54B9-427D-4FFE-97C7-B6AC8A224C48}" type="sibTrans" cxnId="{06CA74F1-36F0-4985-B735-118EF74E5A0E}">
      <dgm:prSet/>
      <dgm:spPr/>
      <dgm:t>
        <a:bodyPr/>
        <a:lstStyle/>
        <a:p>
          <a:endParaRPr lang="en-US"/>
        </a:p>
      </dgm:t>
    </dgm:pt>
    <dgm:pt modelId="{249139AE-8995-49A7-9210-B541915D3F2F}" type="pres">
      <dgm:prSet presAssocID="{16342EE0-C73D-4A1C-ACB6-4159B7851160}" presName="linear" presStyleCnt="0">
        <dgm:presLayoutVars>
          <dgm:animLvl val="lvl"/>
          <dgm:resizeHandles val="exact"/>
        </dgm:presLayoutVars>
      </dgm:prSet>
      <dgm:spPr/>
    </dgm:pt>
    <dgm:pt modelId="{395626F9-4A86-445F-A3C6-7B9DADBE39FA}" type="pres">
      <dgm:prSet presAssocID="{5A0DB087-3983-483D-BF71-D59279460C64}" presName="parentText" presStyleLbl="node1" presStyleIdx="0" presStyleCnt="2" custLinFactY="-6696" custLinFactNeighborX="-53000" custLinFactNeighborY="-100000">
        <dgm:presLayoutVars>
          <dgm:chMax val="0"/>
          <dgm:bulletEnabled val="1"/>
        </dgm:presLayoutVars>
      </dgm:prSet>
      <dgm:spPr/>
    </dgm:pt>
    <dgm:pt modelId="{F8797CA9-6A9F-453A-8FC3-9D43C4960A74}" type="pres">
      <dgm:prSet presAssocID="{B6D4EC6A-2557-4056-9150-131185661954}" presName="spacer" presStyleCnt="0"/>
      <dgm:spPr/>
    </dgm:pt>
    <dgm:pt modelId="{4BE4DA23-A67D-400A-A21B-32512620CB40}" type="pres">
      <dgm:prSet presAssocID="{99A7F2B8-6603-41B5-B4CD-63A34B4B30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7EC0650-4A50-4401-A68D-D15311BA79AE}" type="presOf" srcId="{16342EE0-C73D-4A1C-ACB6-4159B7851160}" destId="{249139AE-8995-49A7-9210-B541915D3F2F}" srcOrd="0" destOrd="0" presId="urn:microsoft.com/office/officeart/2005/8/layout/vList2"/>
    <dgm:cxn modelId="{E3EFDD56-0379-47ED-97B7-81F0ECDACD7C}" type="presOf" srcId="{5A0DB087-3983-483D-BF71-D59279460C64}" destId="{395626F9-4A86-445F-A3C6-7B9DADBE39FA}" srcOrd="0" destOrd="0" presId="urn:microsoft.com/office/officeart/2005/8/layout/vList2"/>
    <dgm:cxn modelId="{DF5FED56-3A06-4B83-B8D2-C3E816AB7554}" type="presOf" srcId="{99A7F2B8-6603-41B5-B4CD-63A34B4B304E}" destId="{4BE4DA23-A67D-400A-A21B-32512620CB40}" srcOrd="0" destOrd="0" presId="urn:microsoft.com/office/officeart/2005/8/layout/vList2"/>
    <dgm:cxn modelId="{002C15EA-05B5-4B5E-AEC1-4D732CE1FBD5}" srcId="{16342EE0-C73D-4A1C-ACB6-4159B7851160}" destId="{5A0DB087-3983-483D-BF71-D59279460C64}" srcOrd="0" destOrd="0" parTransId="{2A732C01-667A-4DB7-9BA2-970B510900D7}" sibTransId="{B6D4EC6A-2557-4056-9150-131185661954}"/>
    <dgm:cxn modelId="{06CA74F1-36F0-4985-B735-118EF74E5A0E}" srcId="{16342EE0-C73D-4A1C-ACB6-4159B7851160}" destId="{99A7F2B8-6603-41B5-B4CD-63A34B4B304E}" srcOrd="1" destOrd="0" parTransId="{A523F818-A4A9-4555-97E3-3EE3985E00D2}" sibTransId="{BE7A54B9-427D-4FFE-97C7-B6AC8A224C48}"/>
    <dgm:cxn modelId="{831D3627-05E2-4E62-BAA3-1B76B395ABF2}" type="presParOf" srcId="{249139AE-8995-49A7-9210-B541915D3F2F}" destId="{395626F9-4A86-445F-A3C6-7B9DADBE39FA}" srcOrd="0" destOrd="0" presId="urn:microsoft.com/office/officeart/2005/8/layout/vList2"/>
    <dgm:cxn modelId="{1418D2BA-49F9-4863-893E-EF66E796C120}" type="presParOf" srcId="{249139AE-8995-49A7-9210-B541915D3F2F}" destId="{F8797CA9-6A9F-453A-8FC3-9D43C4960A74}" srcOrd="1" destOrd="0" presId="urn:microsoft.com/office/officeart/2005/8/layout/vList2"/>
    <dgm:cxn modelId="{D5C65DAF-8354-42EC-B4A4-4295724836EE}" type="presParOf" srcId="{249139AE-8995-49A7-9210-B541915D3F2F}" destId="{4BE4DA23-A67D-400A-A21B-32512620CB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68AD0-10C0-4B32-A243-F11DA98070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69C2AF-A176-4CC3-87DE-1A1460312B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View this presentation, complete the application &amp; submit eligibility documents to us.</a:t>
          </a:r>
          <a:br>
            <a:rPr lang="en-US" sz="2200" dirty="0"/>
          </a:br>
          <a:endParaRPr lang="en-US" sz="2200" dirty="0"/>
        </a:p>
      </dgm:t>
    </dgm:pt>
    <dgm:pt modelId="{E6F695CC-5D12-4A81-8FD4-5E1B19CC6430}" type="parTrans" cxnId="{C964B7A4-7591-4DE5-9125-56C361B5F610}">
      <dgm:prSet/>
      <dgm:spPr/>
      <dgm:t>
        <a:bodyPr/>
        <a:lstStyle/>
        <a:p>
          <a:endParaRPr lang="en-US"/>
        </a:p>
      </dgm:t>
    </dgm:pt>
    <dgm:pt modelId="{A11D8BD4-63B3-4A12-9F9C-058A2979785F}" type="sibTrans" cxnId="{C964B7A4-7591-4DE5-9125-56C361B5F61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84016A-60FC-4D6B-88CF-D19013D73C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After your paperwork is received, we will determine if you are eligible. Those who are eligible will be invited for an in-person payroll workshop.</a:t>
          </a:r>
          <a:br>
            <a:rPr lang="en-US" sz="2200" dirty="0"/>
          </a:br>
          <a:endParaRPr lang="en-US" sz="2200" dirty="0"/>
        </a:p>
      </dgm:t>
    </dgm:pt>
    <dgm:pt modelId="{6C9091CA-8CE9-4549-9E25-408FE9D883C6}" type="parTrans" cxnId="{728F8A8E-B107-4609-A4B3-666D7BB7330F}">
      <dgm:prSet/>
      <dgm:spPr/>
      <dgm:t>
        <a:bodyPr/>
        <a:lstStyle/>
        <a:p>
          <a:endParaRPr lang="en-US"/>
        </a:p>
      </dgm:t>
    </dgm:pt>
    <dgm:pt modelId="{10B289A6-3875-442C-9EBD-831D6E2F9907}" type="sibTrans" cxnId="{728F8A8E-B107-4609-A4B3-666D7BB733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5EB6B1-A964-4942-8E4C-3E24803AD8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We will determine what worksite to place you at based on your interests.</a:t>
          </a:r>
        </a:p>
      </dgm:t>
    </dgm:pt>
    <dgm:pt modelId="{C31121B9-16EE-42D3-9804-682D6B45A3FA}" type="parTrans" cxnId="{17F320C8-7793-41A9-84A1-9D81C01C9A2D}">
      <dgm:prSet/>
      <dgm:spPr/>
      <dgm:t>
        <a:bodyPr/>
        <a:lstStyle/>
        <a:p>
          <a:endParaRPr lang="en-US"/>
        </a:p>
      </dgm:t>
    </dgm:pt>
    <dgm:pt modelId="{7ADDB20C-02AF-4604-AB25-4D8670FD2D13}" type="sibTrans" cxnId="{17F320C8-7793-41A9-84A1-9D81C01C9A2D}">
      <dgm:prSet/>
      <dgm:spPr/>
      <dgm:t>
        <a:bodyPr/>
        <a:lstStyle/>
        <a:p>
          <a:endParaRPr lang="en-US"/>
        </a:p>
      </dgm:t>
    </dgm:pt>
    <dgm:pt modelId="{C140C4CD-0FE4-4ABC-8A6A-9D2CFA3D3A5A}" type="pres">
      <dgm:prSet presAssocID="{29468AD0-10C0-4B32-A243-F11DA9807006}" presName="linear" presStyleCnt="0">
        <dgm:presLayoutVars>
          <dgm:animLvl val="lvl"/>
          <dgm:resizeHandles val="exact"/>
        </dgm:presLayoutVars>
      </dgm:prSet>
      <dgm:spPr/>
    </dgm:pt>
    <dgm:pt modelId="{BFFF5049-E805-4AF5-917F-C3E2F6790ADB}" type="pres">
      <dgm:prSet presAssocID="{6969C2AF-A176-4CC3-87DE-1A1460312BA5}" presName="parentText" presStyleLbl="node1" presStyleIdx="0" presStyleCnt="3" custScaleY="163620">
        <dgm:presLayoutVars>
          <dgm:chMax val="0"/>
          <dgm:bulletEnabled val="1"/>
        </dgm:presLayoutVars>
      </dgm:prSet>
      <dgm:spPr/>
    </dgm:pt>
    <dgm:pt modelId="{A14FCE78-D6B9-4027-9652-6931AB86269E}" type="pres">
      <dgm:prSet presAssocID="{A11D8BD4-63B3-4A12-9F9C-058A2979785F}" presName="spacer" presStyleCnt="0"/>
      <dgm:spPr/>
    </dgm:pt>
    <dgm:pt modelId="{6E6360C6-368E-4B34-B59D-CC1643238D2C}" type="pres">
      <dgm:prSet presAssocID="{3584016A-60FC-4D6B-88CF-D19013D73CED}" presName="parentText" presStyleLbl="node1" presStyleIdx="1" presStyleCnt="3" custScaleY="160867">
        <dgm:presLayoutVars>
          <dgm:chMax val="0"/>
          <dgm:bulletEnabled val="1"/>
        </dgm:presLayoutVars>
      </dgm:prSet>
      <dgm:spPr/>
    </dgm:pt>
    <dgm:pt modelId="{37F1F9D3-5F52-44A1-A4E4-EC23758EFD14}" type="pres">
      <dgm:prSet presAssocID="{10B289A6-3875-442C-9EBD-831D6E2F9907}" presName="spacer" presStyleCnt="0"/>
      <dgm:spPr/>
    </dgm:pt>
    <dgm:pt modelId="{62631A47-B71B-4778-B949-AD0F5CDC1184}" type="pres">
      <dgm:prSet presAssocID="{2A5EB6B1-A964-4942-8E4C-3E24803AD8D2}" presName="parentText" presStyleLbl="node1" presStyleIdx="2" presStyleCnt="3" custScaleY="123733" custLinFactNeighborY="18619">
        <dgm:presLayoutVars>
          <dgm:chMax val="0"/>
          <dgm:bulletEnabled val="1"/>
        </dgm:presLayoutVars>
      </dgm:prSet>
      <dgm:spPr/>
    </dgm:pt>
  </dgm:ptLst>
  <dgm:cxnLst>
    <dgm:cxn modelId="{E5F8007F-753C-44D1-9A89-384291B4E2AD}" type="presOf" srcId="{3584016A-60FC-4D6B-88CF-D19013D73CED}" destId="{6E6360C6-368E-4B34-B59D-CC1643238D2C}" srcOrd="0" destOrd="0" presId="urn:microsoft.com/office/officeart/2005/8/layout/vList2"/>
    <dgm:cxn modelId="{728F8A8E-B107-4609-A4B3-666D7BB7330F}" srcId="{29468AD0-10C0-4B32-A243-F11DA9807006}" destId="{3584016A-60FC-4D6B-88CF-D19013D73CED}" srcOrd="1" destOrd="0" parTransId="{6C9091CA-8CE9-4549-9E25-408FE9D883C6}" sibTransId="{10B289A6-3875-442C-9EBD-831D6E2F9907}"/>
    <dgm:cxn modelId="{D567BB98-C782-409F-9126-2A4FD241AB5D}" type="presOf" srcId="{29468AD0-10C0-4B32-A243-F11DA9807006}" destId="{C140C4CD-0FE4-4ABC-8A6A-9D2CFA3D3A5A}" srcOrd="0" destOrd="0" presId="urn:microsoft.com/office/officeart/2005/8/layout/vList2"/>
    <dgm:cxn modelId="{C964B7A4-7591-4DE5-9125-56C361B5F610}" srcId="{29468AD0-10C0-4B32-A243-F11DA9807006}" destId="{6969C2AF-A176-4CC3-87DE-1A1460312BA5}" srcOrd="0" destOrd="0" parTransId="{E6F695CC-5D12-4A81-8FD4-5E1B19CC6430}" sibTransId="{A11D8BD4-63B3-4A12-9F9C-058A2979785F}"/>
    <dgm:cxn modelId="{345EA5A5-193F-4B54-A113-57B4DACB7BA4}" type="presOf" srcId="{6969C2AF-A176-4CC3-87DE-1A1460312BA5}" destId="{BFFF5049-E805-4AF5-917F-C3E2F6790ADB}" srcOrd="0" destOrd="0" presId="urn:microsoft.com/office/officeart/2005/8/layout/vList2"/>
    <dgm:cxn modelId="{17F320C8-7793-41A9-84A1-9D81C01C9A2D}" srcId="{29468AD0-10C0-4B32-A243-F11DA9807006}" destId="{2A5EB6B1-A964-4942-8E4C-3E24803AD8D2}" srcOrd="2" destOrd="0" parTransId="{C31121B9-16EE-42D3-9804-682D6B45A3FA}" sibTransId="{7ADDB20C-02AF-4604-AB25-4D8670FD2D13}"/>
    <dgm:cxn modelId="{F5B2BDE2-7126-409A-810C-A2DB17CCE72C}" type="presOf" srcId="{2A5EB6B1-A964-4942-8E4C-3E24803AD8D2}" destId="{62631A47-B71B-4778-B949-AD0F5CDC1184}" srcOrd="0" destOrd="0" presId="urn:microsoft.com/office/officeart/2005/8/layout/vList2"/>
    <dgm:cxn modelId="{876B541A-B5F7-4639-A668-9F84A609C085}" type="presParOf" srcId="{C140C4CD-0FE4-4ABC-8A6A-9D2CFA3D3A5A}" destId="{BFFF5049-E805-4AF5-917F-C3E2F6790ADB}" srcOrd="0" destOrd="0" presId="urn:microsoft.com/office/officeart/2005/8/layout/vList2"/>
    <dgm:cxn modelId="{4268ACF2-E43D-43C2-9697-27AC32310D20}" type="presParOf" srcId="{C140C4CD-0FE4-4ABC-8A6A-9D2CFA3D3A5A}" destId="{A14FCE78-D6B9-4027-9652-6931AB86269E}" srcOrd="1" destOrd="0" presId="urn:microsoft.com/office/officeart/2005/8/layout/vList2"/>
    <dgm:cxn modelId="{EE6DB94B-BF48-47EA-936F-1A841B744A12}" type="presParOf" srcId="{C140C4CD-0FE4-4ABC-8A6A-9D2CFA3D3A5A}" destId="{6E6360C6-368E-4B34-B59D-CC1643238D2C}" srcOrd="2" destOrd="0" presId="urn:microsoft.com/office/officeart/2005/8/layout/vList2"/>
    <dgm:cxn modelId="{A7BF6110-2F2A-4197-84D3-7A3B8E308258}" type="presParOf" srcId="{C140C4CD-0FE4-4ABC-8A6A-9D2CFA3D3A5A}" destId="{37F1F9D3-5F52-44A1-A4E4-EC23758EFD14}" srcOrd="3" destOrd="0" presId="urn:microsoft.com/office/officeart/2005/8/layout/vList2"/>
    <dgm:cxn modelId="{BA62D730-DE96-42B3-9729-B455E8755014}" type="presParOf" srcId="{C140C4CD-0FE4-4ABC-8A6A-9D2CFA3D3A5A}" destId="{62631A47-B71B-4778-B949-AD0F5CDC11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E41C2C-13A9-425F-87D0-E12781821E9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92276F-D2FF-4820-8C54-9A223E9DB0CC}">
      <dgm:prSet/>
      <dgm:spPr/>
      <dgm:t>
        <a:bodyPr/>
        <a:lstStyle/>
        <a:p>
          <a:pPr>
            <a:defRPr cap="all"/>
          </a:pPr>
          <a:r>
            <a:rPr lang="en-US" b="1" dirty="0"/>
            <a:t>If you have questions, or need more information</a:t>
          </a:r>
        </a:p>
      </dgm:t>
    </dgm:pt>
    <dgm:pt modelId="{31DF5FBD-8D72-497B-A708-03C30CBAB927}" type="parTrans" cxnId="{1454F5A8-BB26-4490-9A6A-EEB9040A7981}">
      <dgm:prSet/>
      <dgm:spPr/>
      <dgm:t>
        <a:bodyPr/>
        <a:lstStyle/>
        <a:p>
          <a:endParaRPr lang="en-US"/>
        </a:p>
      </dgm:t>
    </dgm:pt>
    <dgm:pt modelId="{2FD46BBF-7836-45E7-A0C9-8E2272026C31}" type="sibTrans" cxnId="{1454F5A8-BB26-4490-9A6A-EEB9040A7981}">
      <dgm:prSet/>
      <dgm:spPr/>
      <dgm:t>
        <a:bodyPr/>
        <a:lstStyle/>
        <a:p>
          <a:endParaRPr lang="en-US"/>
        </a:p>
      </dgm:t>
    </dgm:pt>
    <dgm:pt modelId="{E164C86E-7693-4032-A8B8-FF6F6E307669}">
      <dgm:prSet custT="1"/>
      <dgm:spPr/>
      <dgm:t>
        <a:bodyPr/>
        <a:lstStyle/>
        <a:p>
          <a:pPr>
            <a:defRPr cap="all"/>
          </a:pPr>
          <a:r>
            <a:rPr lang="en-US" sz="1600" dirty="0"/>
            <a:t>Call us  </a:t>
          </a:r>
          <a:br>
            <a:rPr lang="en-US" sz="1600" dirty="0"/>
          </a:br>
          <a:r>
            <a:rPr lang="en-US" sz="2000" b="1" dirty="0"/>
            <a:t>(315) 591</a:t>
          </a:r>
          <a:r>
            <a:rPr lang="en-US" sz="2000" b="1" dirty="0">
              <a:sym typeface="Wingdings" panose="05000000000000000000" pitchFamily="2" charset="2"/>
            </a:rPr>
            <a:t>- </a:t>
          </a:r>
          <a:r>
            <a:rPr lang="en-US" sz="2000" b="1" dirty="0"/>
            <a:t>9076 </a:t>
          </a:r>
          <a:endParaRPr lang="en-US" sz="1600" b="1" dirty="0"/>
        </a:p>
      </dgm:t>
    </dgm:pt>
    <dgm:pt modelId="{7E64E2A8-0E28-46E0-AA47-925FB2AB4D3E}" type="parTrans" cxnId="{13297B73-DE5B-467D-BC0A-E6763AA7445C}">
      <dgm:prSet/>
      <dgm:spPr/>
      <dgm:t>
        <a:bodyPr/>
        <a:lstStyle/>
        <a:p>
          <a:endParaRPr lang="en-US"/>
        </a:p>
      </dgm:t>
    </dgm:pt>
    <dgm:pt modelId="{AC076004-2EDD-4C0E-B06C-E302DECD2AB3}" type="sibTrans" cxnId="{13297B73-DE5B-467D-BC0A-E6763AA7445C}">
      <dgm:prSet/>
      <dgm:spPr/>
      <dgm:t>
        <a:bodyPr/>
        <a:lstStyle/>
        <a:p>
          <a:endParaRPr lang="en-US"/>
        </a:p>
      </dgm:t>
    </dgm:pt>
    <dgm:pt modelId="{10E6E28C-F832-4A4F-B0EE-01E7A1870A92}">
      <dgm:prSet custT="1"/>
      <dgm:spPr/>
      <dgm:t>
        <a:bodyPr/>
        <a:lstStyle/>
        <a:p>
          <a:pPr>
            <a:defRPr cap="all"/>
          </a:pPr>
          <a:r>
            <a:rPr lang="en-US" sz="1700" dirty="0"/>
            <a:t>Email us  </a:t>
          </a:r>
          <a:r>
            <a:rPr lang="en-US" sz="2000" b="1" dirty="0">
              <a:hlinkClick xmlns:r="http://schemas.openxmlformats.org/officeDocument/2006/relationships" r:id="rId1"/>
            </a:rPr>
            <a:t>OCWNY@oswegocounty.com</a:t>
          </a:r>
          <a:r>
            <a:rPr lang="en-US" sz="2000" b="1" dirty="0"/>
            <a:t> </a:t>
          </a:r>
          <a:endParaRPr lang="en-US" sz="1700" b="1" dirty="0"/>
        </a:p>
      </dgm:t>
    </dgm:pt>
    <dgm:pt modelId="{53FB4C8B-184A-45BB-9AD1-046B2321FF5A}" type="parTrans" cxnId="{B25A9AAA-2C62-4C69-BBB5-67BA074BCB10}">
      <dgm:prSet/>
      <dgm:spPr/>
      <dgm:t>
        <a:bodyPr/>
        <a:lstStyle/>
        <a:p>
          <a:endParaRPr lang="en-US"/>
        </a:p>
      </dgm:t>
    </dgm:pt>
    <dgm:pt modelId="{817A1230-FD2D-4947-BB66-8022ABD76A7C}" type="sibTrans" cxnId="{B25A9AAA-2C62-4C69-BBB5-67BA074BCB10}">
      <dgm:prSet/>
      <dgm:spPr/>
      <dgm:t>
        <a:bodyPr/>
        <a:lstStyle/>
        <a:p>
          <a:endParaRPr lang="en-US"/>
        </a:p>
      </dgm:t>
    </dgm:pt>
    <dgm:pt modelId="{EBE77A07-844D-45D8-B5E9-015964A6C0C6}" type="pres">
      <dgm:prSet presAssocID="{7BE41C2C-13A9-425F-87D0-E12781821E93}" presName="root" presStyleCnt="0">
        <dgm:presLayoutVars>
          <dgm:dir/>
          <dgm:resizeHandles val="exact"/>
        </dgm:presLayoutVars>
      </dgm:prSet>
      <dgm:spPr/>
    </dgm:pt>
    <dgm:pt modelId="{D543F73C-AB0C-455B-93B0-1323D0ACC02C}" type="pres">
      <dgm:prSet presAssocID="{5C92276F-D2FF-4820-8C54-9A223E9DB0CC}" presName="compNode" presStyleCnt="0"/>
      <dgm:spPr/>
    </dgm:pt>
    <dgm:pt modelId="{3EF88F1C-52EC-4453-901C-2F4DBCC2B98F}" type="pres">
      <dgm:prSet presAssocID="{5C92276F-D2FF-4820-8C54-9A223E9DB0C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2127A51-27CC-4508-A9FF-39A5EAA8E075}" type="pres">
      <dgm:prSet presAssocID="{5C92276F-D2FF-4820-8C54-9A223E9DB0CC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20BBCC6-90CF-4881-B968-6B968F385E82}" type="pres">
      <dgm:prSet presAssocID="{5C92276F-D2FF-4820-8C54-9A223E9DB0CC}" presName="spaceRect" presStyleCnt="0"/>
      <dgm:spPr/>
    </dgm:pt>
    <dgm:pt modelId="{6A2598F1-4767-4355-B1F1-68EA9415599D}" type="pres">
      <dgm:prSet presAssocID="{5C92276F-D2FF-4820-8C54-9A223E9DB0CC}" presName="textRect" presStyleLbl="revTx" presStyleIdx="0" presStyleCnt="3">
        <dgm:presLayoutVars>
          <dgm:chMax val="1"/>
          <dgm:chPref val="1"/>
        </dgm:presLayoutVars>
      </dgm:prSet>
      <dgm:spPr/>
    </dgm:pt>
    <dgm:pt modelId="{FABC5F09-42B4-4414-8F22-FB84B0A3F410}" type="pres">
      <dgm:prSet presAssocID="{2FD46BBF-7836-45E7-A0C9-8E2272026C31}" presName="sibTrans" presStyleCnt="0"/>
      <dgm:spPr/>
    </dgm:pt>
    <dgm:pt modelId="{78F28145-741C-44AC-8209-1509B3D4C910}" type="pres">
      <dgm:prSet presAssocID="{E164C86E-7693-4032-A8B8-FF6F6E307669}" presName="compNode" presStyleCnt="0"/>
      <dgm:spPr/>
    </dgm:pt>
    <dgm:pt modelId="{0D788F7E-565E-4E40-8FD9-98CFA8FC5B16}" type="pres">
      <dgm:prSet presAssocID="{E164C86E-7693-4032-A8B8-FF6F6E30766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D1E177F-82EF-4FA6-867F-92C8884A097A}" type="pres">
      <dgm:prSet presAssocID="{E164C86E-7693-4032-A8B8-FF6F6E307669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65B1B9E-A7A3-4D2D-AB1F-7AF35C698F19}" type="pres">
      <dgm:prSet presAssocID="{E164C86E-7693-4032-A8B8-FF6F6E307669}" presName="spaceRect" presStyleCnt="0"/>
      <dgm:spPr/>
    </dgm:pt>
    <dgm:pt modelId="{9A026E04-9698-4DE0-AF4F-56973F229B4A}" type="pres">
      <dgm:prSet presAssocID="{E164C86E-7693-4032-A8B8-FF6F6E307669}" presName="textRect" presStyleLbl="revTx" presStyleIdx="1" presStyleCnt="3">
        <dgm:presLayoutVars>
          <dgm:chMax val="1"/>
          <dgm:chPref val="1"/>
        </dgm:presLayoutVars>
      </dgm:prSet>
      <dgm:spPr/>
    </dgm:pt>
    <dgm:pt modelId="{D465E083-CB82-4F10-AA84-905AF65CA2D7}" type="pres">
      <dgm:prSet presAssocID="{AC076004-2EDD-4C0E-B06C-E302DECD2AB3}" presName="sibTrans" presStyleCnt="0"/>
      <dgm:spPr/>
    </dgm:pt>
    <dgm:pt modelId="{3DD7A953-7F90-44B0-B917-4CFFC5523F6E}" type="pres">
      <dgm:prSet presAssocID="{10E6E28C-F832-4A4F-B0EE-01E7A1870A92}" presName="compNode" presStyleCnt="0"/>
      <dgm:spPr/>
    </dgm:pt>
    <dgm:pt modelId="{437436F5-A40A-49AF-A812-B4BD83C6B723}" type="pres">
      <dgm:prSet presAssocID="{10E6E28C-F832-4A4F-B0EE-01E7A1870A9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E4F3511-989F-4A19-A08D-AABE97F17F8C}" type="pres">
      <dgm:prSet presAssocID="{10E6E28C-F832-4A4F-B0EE-01E7A1870A9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38CA206-D8EB-42D5-9CCB-783FF63E9440}" type="pres">
      <dgm:prSet presAssocID="{10E6E28C-F832-4A4F-B0EE-01E7A1870A92}" presName="spaceRect" presStyleCnt="0"/>
      <dgm:spPr/>
    </dgm:pt>
    <dgm:pt modelId="{C42B306A-361E-4470-9D60-8C55E3785E88}" type="pres">
      <dgm:prSet presAssocID="{10E6E28C-F832-4A4F-B0EE-01E7A1870A92}" presName="textRect" presStyleLbl="revTx" presStyleIdx="2" presStyleCnt="3" custScaleX="151635">
        <dgm:presLayoutVars>
          <dgm:chMax val="1"/>
          <dgm:chPref val="1"/>
        </dgm:presLayoutVars>
      </dgm:prSet>
      <dgm:spPr/>
    </dgm:pt>
  </dgm:ptLst>
  <dgm:cxnLst>
    <dgm:cxn modelId="{58923143-281B-429D-9CC6-07C80F7718AB}" type="presOf" srcId="{7BE41C2C-13A9-425F-87D0-E12781821E93}" destId="{EBE77A07-844D-45D8-B5E9-015964A6C0C6}" srcOrd="0" destOrd="0" presId="urn:microsoft.com/office/officeart/2018/5/layout/IconLeafLabelList"/>
    <dgm:cxn modelId="{7A74114F-6F8A-4A26-815B-E50E57594462}" type="presOf" srcId="{5C92276F-D2FF-4820-8C54-9A223E9DB0CC}" destId="{6A2598F1-4767-4355-B1F1-68EA9415599D}" srcOrd="0" destOrd="0" presId="urn:microsoft.com/office/officeart/2018/5/layout/IconLeafLabelList"/>
    <dgm:cxn modelId="{13297B73-DE5B-467D-BC0A-E6763AA7445C}" srcId="{7BE41C2C-13A9-425F-87D0-E12781821E93}" destId="{E164C86E-7693-4032-A8B8-FF6F6E307669}" srcOrd="1" destOrd="0" parTransId="{7E64E2A8-0E28-46E0-AA47-925FB2AB4D3E}" sibTransId="{AC076004-2EDD-4C0E-B06C-E302DECD2AB3}"/>
    <dgm:cxn modelId="{F9248979-D9BA-4137-A316-AF517673BD0D}" type="presOf" srcId="{10E6E28C-F832-4A4F-B0EE-01E7A1870A92}" destId="{C42B306A-361E-4470-9D60-8C55E3785E88}" srcOrd="0" destOrd="0" presId="urn:microsoft.com/office/officeart/2018/5/layout/IconLeafLabelList"/>
    <dgm:cxn modelId="{1454F5A8-BB26-4490-9A6A-EEB9040A7981}" srcId="{7BE41C2C-13A9-425F-87D0-E12781821E93}" destId="{5C92276F-D2FF-4820-8C54-9A223E9DB0CC}" srcOrd="0" destOrd="0" parTransId="{31DF5FBD-8D72-497B-A708-03C30CBAB927}" sibTransId="{2FD46BBF-7836-45E7-A0C9-8E2272026C31}"/>
    <dgm:cxn modelId="{B25A9AAA-2C62-4C69-BBB5-67BA074BCB10}" srcId="{7BE41C2C-13A9-425F-87D0-E12781821E93}" destId="{10E6E28C-F832-4A4F-B0EE-01E7A1870A92}" srcOrd="2" destOrd="0" parTransId="{53FB4C8B-184A-45BB-9AD1-046B2321FF5A}" sibTransId="{817A1230-FD2D-4947-BB66-8022ABD76A7C}"/>
    <dgm:cxn modelId="{6AE6B8C8-EA94-435A-AE35-AFEC98ED4357}" type="presOf" srcId="{E164C86E-7693-4032-A8B8-FF6F6E307669}" destId="{9A026E04-9698-4DE0-AF4F-56973F229B4A}" srcOrd="0" destOrd="0" presId="urn:microsoft.com/office/officeart/2018/5/layout/IconLeafLabelList"/>
    <dgm:cxn modelId="{8A96426D-6880-48A1-B042-9C056FA02F95}" type="presParOf" srcId="{EBE77A07-844D-45D8-B5E9-015964A6C0C6}" destId="{D543F73C-AB0C-455B-93B0-1323D0ACC02C}" srcOrd="0" destOrd="0" presId="urn:microsoft.com/office/officeart/2018/5/layout/IconLeafLabelList"/>
    <dgm:cxn modelId="{AE18650F-C5B2-4010-9D16-C6FF4AA3AF1B}" type="presParOf" srcId="{D543F73C-AB0C-455B-93B0-1323D0ACC02C}" destId="{3EF88F1C-52EC-4453-901C-2F4DBCC2B98F}" srcOrd="0" destOrd="0" presId="urn:microsoft.com/office/officeart/2018/5/layout/IconLeafLabelList"/>
    <dgm:cxn modelId="{FA5ED886-A624-4C07-927D-C8D1B0F1F6DF}" type="presParOf" srcId="{D543F73C-AB0C-455B-93B0-1323D0ACC02C}" destId="{B2127A51-27CC-4508-A9FF-39A5EAA8E075}" srcOrd="1" destOrd="0" presId="urn:microsoft.com/office/officeart/2018/5/layout/IconLeafLabelList"/>
    <dgm:cxn modelId="{D4E68F9D-0152-4C2C-B971-0A35B0D3C613}" type="presParOf" srcId="{D543F73C-AB0C-455B-93B0-1323D0ACC02C}" destId="{B20BBCC6-90CF-4881-B968-6B968F385E82}" srcOrd="2" destOrd="0" presId="urn:microsoft.com/office/officeart/2018/5/layout/IconLeafLabelList"/>
    <dgm:cxn modelId="{3A1DB65B-89EF-456E-913A-32985B08BDC4}" type="presParOf" srcId="{D543F73C-AB0C-455B-93B0-1323D0ACC02C}" destId="{6A2598F1-4767-4355-B1F1-68EA9415599D}" srcOrd="3" destOrd="0" presId="urn:microsoft.com/office/officeart/2018/5/layout/IconLeafLabelList"/>
    <dgm:cxn modelId="{D7E5B4F4-FC7F-4F54-83F9-A6E9E613C63B}" type="presParOf" srcId="{EBE77A07-844D-45D8-B5E9-015964A6C0C6}" destId="{FABC5F09-42B4-4414-8F22-FB84B0A3F410}" srcOrd="1" destOrd="0" presId="urn:microsoft.com/office/officeart/2018/5/layout/IconLeafLabelList"/>
    <dgm:cxn modelId="{8A9BF3B8-E859-4396-902D-90B564744BD3}" type="presParOf" srcId="{EBE77A07-844D-45D8-B5E9-015964A6C0C6}" destId="{78F28145-741C-44AC-8209-1509B3D4C910}" srcOrd="2" destOrd="0" presId="urn:microsoft.com/office/officeart/2018/5/layout/IconLeafLabelList"/>
    <dgm:cxn modelId="{A3A26B52-909B-49A9-A3CC-AB87A2A77E7C}" type="presParOf" srcId="{78F28145-741C-44AC-8209-1509B3D4C910}" destId="{0D788F7E-565E-4E40-8FD9-98CFA8FC5B16}" srcOrd="0" destOrd="0" presId="urn:microsoft.com/office/officeart/2018/5/layout/IconLeafLabelList"/>
    <dgm:cxn modelId="{FE7F3BFD-CAAF-4AA6-976B-38AD2BA6FF92}" type="presParOf" srcId="{78F28145-741C-44AC-8209-1509B3D4C910}" destId="{9D1E177F-82EF-4FA6-867F-92C8884A097A}" srcOrd="1" destOrd="0" presId="urn:microsoft.com/office/officeart/2018/5/layout/IconLeafLabelList"/>
    <dgm:cxn modelId="{008F8CCA-D2B9-498B-960C-F67E305BF187}" type="presParOf" srcId="{78F28145-741C-44AC-8209-1509B3D4C910}" destId="{065B1B9E-A7A3-4D2D-AB1F-7AF35C698F19}" srcOrd="2" destOrd="0" presId="urn:microsoft.com/office/officeart/2018/5/layout/IconLeafLabelList"/>
    <dgm:cxn modelId="{DFCD8669-5FB7-485B-A03E-35D7DBD36A6F}" type="presParOf" srcId="{78F28145-741C-44AC-8209-1509B3D4C910}" destId="{9A026E04-9698-4DE0-AF4F-56973F229B4A}" srcOrd="3" destOrd="0" presId="urn:microsoft.com/office/officeart/2018/5/layout/IconLeafLabelList"/>
    <dgm:cxn modelId="{90608525-22F7-4983-91AE-B5C318C2CC22}" type="presParOf" srcId="{EBE77A07-844D-45D8-B5E9-015964A6C0C6}" destId="{D465E083-CB82-4F10-AA84-905AF65CA2D7}" srcOrd="3" destOrd="0" presId="urn:microsoft.com/office/officeart/2018/5/layout/IconLeafLabelList"/>
    <dgm:cxn modelId="{52DB7E84-5A5A-4F63-B8B3-C8E7A626DB1E}" type="presParOf" srcId="{EBE77A07-844D-45D8-B5E9-015964A6C0C6}" destId="{3DD7A953-7F90-44B0-B917-4CFFC5523F6E}" srcOrd="4" destOrd="0" presId="urn:microsoft.com/office/officeart/2018/5/layout/IconLeafLabelList"/>
    <dgm:cxn modelId="{035828DE-97F5-427B-A540-6D5523D6A065}" type="presParOf" srcId="{3DD7A953-7F90-44B0-B917-4CFFC5523F6E}" destId="{437436F5-A40A-49AF-A812-B4BD83C6B723}" srcOrd="0" destOrd="0" presId="urn:microsoft.com/office/officeart/2018/5/layout/IconLeafLabelList"/>
    <dgm:cxn modelId="{0BABBE9D-8874-42F3-9B3F-4202B12BACE2}" type="presParOf" srcId="{3DD7A953-7F90-44B0-B917-4CFFC5523F6E}" destId="{BE4F3511-989F-4A19-A08D-AABE97F17F8C}" srcOrd="1" destOrd="0" presId="urn:microsoft.com/office/officeart/2018/5/layout/IconLeafLabelList"/>
    <dgm:cxn modelId="{B1282AED-EB75-4B65-91DF-7D88C4F7E9C8}" type="presParOf" srcId="{3DD7A953-7F90-44B0-B917-4CFFC5523F6E}" destId="{038CA206-D8EB-42D5-9CCB-783FF63E9440}" srcOrd="2" destOrd="0" presId="urn:microsoft.com/office/officeart/2018/5/layout/IconLeafLabelList"/>
    <dgm:cxn modelId="{047F19C3-9431-4E28-872E-0CFBDEC1C86E}" type="presParOf" srcId="{3DD7A953-7F90-44B0-B917-4CFFC5523F6E}" destId="{C42B306A-361E-4470-9D60-8C55E3785E8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626F9-4A86-445F-A3C6-7B9DADBE39FA}">
      <dsp:nvSpPr>
        <dsp:cNvPr id="0" name=""/>
        <dsp:cNvSpPr/>
      </dsp:nvSpPr>
      <dsp:spPr>
        <a:xfrm>
          <a:off x="0" y="0"/>
          <a:ext cx="9379604" cy="26180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u="sng" kern="1200" dirty="0">
              <a:solidFill>
                <a:schemeClr val="accent2">
                  <a:lumMod val="50000"/>
                </a:schemeClr>
              </a:solidFill>
            </a:rPr>
            <a:t>Disclaimer</a:t>
          </a:r>
        </a:p>
      </dsp:txBody>
      <dsp:txXfrm>
        <a:off x="127801" y="127801"/>
        <a:ext cx="9124002" cy="2362419"/>
      </dsp:txXfrm>
    </dsp:sp>
    <dsp:sp modelId="{4BE4DA23-A67D-400A-A21B-32512620CB40}">
      <dsp:nvSpPr>
        <dsp:cNvPr id="0" name=""/>
        <dsp:cNvSpPr/>
      </dsp:nvSpPr>
      <dsp:spPr>
        <a:xfrm>
          <a:off x="0" y="2760279"/>
          <a:ext cx="9379604" cy="26180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2"/>
              </a:solidFill>
            </a:rPr>
            <a:t>Due to funding, there is a possibility that we may not be able to serve every person that is eligible. We will try our best to place all eligible applicants on worksites.</a:t>
          </a:r>
        </a:p>
      </dsp:txBody>
      <dsp:txXfrm>
        <a:off x="127801" y="2888080"/>
        <a:ext cx="9124002" cy="2362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F5049-E805-4AF5-917F-C3E2F6790ADB}">
      <dsp:nvSpPr>
        <dsp:cNvPr id="0" name=""/>
        <dsp:cNvSpPr/>
      </dsp:nvSpPr>
      <dsp:spPr>
        <a:xfrm>
          <a:off x="0" y="401726"/>
          <a:ext cx="6245265" cy="18611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View this presentation, complete the application &amp; submit eligibility documents to us.</a:t>
          </a:r>
          <a:br>
            <a:rPr lang="en-US" sz="2200" kern="1200" dirty="0"/>
          </a:br>
          <a:endParaRPr lang="en-US" sz="2200" kern="1200" dirty="0"/>
        </a:p>
      </dsp:txBody>
      <dsp:txXfrm>
        <a:off x="90852" y="492578"/>
        <a:ext cx="6063561" cy="1679407"/>
      </dsp:txXfrm>
    </dsp:sp>
    <dsp:sp modelId="{6E6360C6-368E-4B34-B59D-CC1643238D2C}">
      <dsp:nvSpPr>
        <dsp:cNvPr id="0" name=""/>
        <dsp:cNvSpPr/>
      </dsp:nvSpPr>
      <dsp:spPr>
        <a:xfrm>
          <a:off x="0" y="2277237"/>
          <a:ext cx="6245265" cy="1829796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After your paperwork is received, we will determine if you are eligible. Those who are eligible will be invited for an in-person payroll workshop.</a:t>
          </a:r>
          <a:br>
            <a:rPr lang="en-US" sz="2200" kern="1200" dirty="0"/>
          </a:br>
          <a:endParaRPr lang="en-US" sz="2200" kern="1200" dirty="0"/>
        </a:p>
      </dsp:txBody>
      <dsp:txXfrm>
        <a:off x="89323" y="2366560"/>
        <a:ext cx="6066619" cy="1651150"/>
      </dsp:txXfrm>
    </dsp:sp>
    <dsp:sp modelId="{62631A47-B71B-4778-B949-AD0F5CDC1184}">
      <dsp:nvSpPr>
        <dsp:cNvPr id="0" name=""/>
        <dsp:cNvSpPr/>
      </dsp:nvSpPr>
      <dsp:spPr>
        <a:xfrm>
          <a:off x="0" y="4124115"/>
          <a:ext cx="6245265" cy="1407412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will determine what worksite to place you at based on your interests.</a:t>
          </a:r>
        </a:p>
      </dsp:txBody>
      <dsp:txXfrm>
        <a:off x="68704" y="4192819"/>
        <a:ext cx="6107857" cy="1270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88F1C-52EC-4453-901C-2F4DBCC2B98F}">
      <dsp:nvSpPr>
        <dsp:cNvPr id="0" name=""/>
        <dsp:cNvSpPr/>
      </dsp:nvSpPr>
      <dsp:spPr>
        <a:xfrm>
          <a:off x="600640" y="554588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27A51-27CC-4508-A9FF-39A5EAA8E075}">
      <dsp:nvSpPr>
        <dsp:cNvPr id="0" name=""/>
        <dsp:cNvSpPr/>
      </dsp:nvSpPr>
      <dsp:spPr>
        <a:xfrm>
          <a:off x="980890" y="934838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598F1-4767-4355-B1F1-68EA9415599D}">
      <dsp:nvSpPr>
        <dsp:cNvPr id="0" name=""/>
        <dsp:cNvSpPr/>
      </dsp:nvSpPr>
      <dsp:spPr>
        <a:xfrm>
          <a:off x="30265" y="2894588"/>
          <a:ext cx="2925000" cy="74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If you have questions, or need more information</a:t>
          </a:r>
        </a:p>
      </dsp:txBody>
      <dsp:txXfrm>
        <a:off x="30265" y="2894588"/>
        <a:ext cx="2925000" cy="743627"/>
      </dsp:txXfrm>
    </dsp:sp>
    <dsp:sp modelId="{0D788F7E-565E-4E40-8FD9-98CFA8FC5B16}">
      <dsp:nvSpPr>
        <dsp:cNvPr id="0" name=""/>
        <dsp:cNvSpPr/>
      </dsp:nvSpPr>
      <dsp:spPr>
        <a:xfrm>
          <a:off x="4037515" y="554588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E177F-82EF-4FA6-867F-92C8884A097A}">
      <dsp:nvSpPr>
        <dsp:cNvPr id="0" name=""/>
        <dsp:cNvSpPr/>
      </dsp:nvSpPr>
      <dsp:spPr>
        <a:xfrm>
          <a:off x="4417765" y="934838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26E04-9698-4DE0-AF4F-56973F229B4A}">
      <dsp:nvSpPr>
        <dsp:cNvPr id="0" name=""/>
        <dsp:cNvSpPr/>
      </dsp:nvSpPr>
      <dsp:spPr>
        <a:xfrm>
          <a:off x="3467140" y="2894588"/>
          <a:ext cx="2925000" cy="74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Call us  </a:t>
          </a:r>
          <a:br>
            <a:rPr lang="en-US" sz="1600" kern="1200" dirty="0"/>
          </a:br>
          <a:r>
            <a:rPr lang="en-US" sz="2000" b="1" kern="1200" dirty="0"/>
            <a:t>(315) 591</a:t>
          </a:r>
          <a:r>
            <a:rPr lang="en-US" sz="2000" b="1" kern="1200" dirty="0">
              <a:sym typeface="Wingdings" panose="05000000000000000000" pitchFamily="2" charset="2"/>
            </a:rPr>
            <a:t>- </a:t>
          </a:r>
          <a:r>
            <a:rPr lang="en-US" sz="2000" b="1" kern="1200" dirty="0"/>
            <a:t>9076 </a:t>
          </a:r>
          <a:endParaRPr lang="en-US" sz="1600" b="1" kern="1200" dirty="0"/>
        </a:p>
      </dsp:txBody>
      <dsp:txXfrm>
        <a:off x="3467140" y="2894588"/>
        <a:ext cx="2925000" cy="743627"/>
      </dsp:txXfrm>
    </dsp:sp>
    <dsp:sp modelId="{437436F5-A40A-49AF-A812-B4BD83C6B723}">
      <dsp:nvSpPr>
        <dsp:cNvPr id="0" name=""/>
        <dsp:cNvSpPr/>
      </dsp:nvSpPr>
      <dsp:spPr>
        <a:xfrm>
          <a:off x="8229552" y="554588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F3511-989F-4A19-A08D-AABE97F17F8C}">
      <dsp:nvSpPr>
        <dsp:cNvPr id="0" name=""/>
        <dsp:cNvSpPr/>
      </dsp:nvSpPr>
      <dsp:spPr>
        <a:xfrm>
          <a:off x="8609802" y="934838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B306A-361E-4470-9D60-8C55E3785E88}">
      <dsp:nvSpPr>
        <dsp:cNvPr id="0" name=""/>
        <dsp:cNvSpPr/>
      </dsp:nvSpPr>
      <dsp:spPr>
        <a:xfrm>
          <a:off x="6904015" y="2894588"/>
          <a:ext cx="4435323" cy="74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Email us  </a:t>
          </a:r>
          <a:r>
            <a:rPr lang="en-US" sz="2000" b="1" kern="1200" dirty="0">
              <a:hlinkClick xmlns:r="http://schemas.openxmlformats.org/officeDocument/2006/relationships" r:id="rId7"/>
            </a:rPr>
            <a:t>OCWNY@oswegocounty.com</a:t>
          </a:r>
          <a:r>
            <a:rPr lang="en-US" sz="2000" b="1" kern="1200" dirty="0"/>
            <a:t> </a:t>
          </a:r>
          <a:endParaRPr lang="en-US" sz="1700" b="1" kern="1200" dirty="0"/>
        </a:p>
      </dsp:txBody>
      <dsp:txXfrm>
        <a:off x="6904015" y="2894588"/>
        <a:ext cx="4435323" cy="743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F03A88-4359-4732-90C6-E425D354DCD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0BE67F-2D5D-4EB1-9067-31BE0C29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6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627D-7CB1-891C-E654-AA34B347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B0AAA-1433-18AC-3CEC-F5B82471D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2EB6F-4AC9-7789-FBE9-5EFCC641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0C7E8-BD83-2C78-6E4E-625D2C0A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3DAA3-04E8-A310-DF51-B5AB25A9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BE4B-A3D2-31C8-BED4-9E30EAAA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74C18-3754-BB0E-0EC0-0839F1818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A218-B466-92CB-BFDF-E94B0826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9094C-BB4A-AB1C-4EC2-4E29D3C8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0F04A-6901-1BB8-B7DA-5A3753ED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E7CA2-3E35-F265-732E-0362A5C6E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2FF85-E370-C8F7-EE09-3DE8EFC04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D075C-2BA7-7AAF-D142-1DBF5615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74032-6F14-BF71-1A58-F4B10052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D460C-FA6C-D71D-EFDD-34B4D39C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6D8-E308-5094-1596-437F3355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5B31-3E10-D6B2-2402-BDC7C3B4D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ABCA1-CEF9-8D29-11DB-3E1E4071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FB4C-6949-7ADA-38B3-6BECE880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55FC5-8619-D788-1D02-BCD4141A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0A37-713B-E11B-3E32-99C00A32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E012D-F116-AA8D-FFBD-266965BD7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C413C-5FAF-B41F-F84C-B46A148B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78C89-6FCA-7955-3843-D69619FF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1AB8D-4244-C86A-FBBF-2AD7ACAE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5BA8-5A5E-CC9F-24B5-B2986778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B0427-01AD-6F11-C4D4-19FA775AD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A8258-7E8A-97E9-2089-9A0897F1B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9E425-017D-D500-177C-746D6E1D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06587-544E-D620-B763-1E74ABF1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23DE0-D4AA-6CE2-7579-F1DEBA2C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0809-5096-8BAC-7501-00E2B91F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53C16-CC85-FB9B-A826-1A005019E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D44AE-5862-F099-66E0-42F69B23E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6CCAF-3E45-9C3B-5602-4CCEB51E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EF0A4-C714-4171-2330-36B2F6DDF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46BCD6-AFD0-7C86-D3E8-EE550AF4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37869-A8E6-A6EE-5B5E-22E12FD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A7291-EF5B-763B-42C8-BFB8BD5A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306E-9191-C14E-013F-EB20F789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46BB8-DC45-038B-0552-CA6CE2E9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562CB-0593-4286-D409-2997181C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72B88-0C75-7CCE-25FC-6772D077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93C6C-59AD-3D88-AC10-3DF80C7C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03D0E-2827-4EEA-64EC-BA299803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850F6-C99A-3DAB-2A26-A43ED9FB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5B84-A306-2634-2E81-A0A1732C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9BE14-0CC2-7196-FB04-B0A85314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88335-BA31-F5D5-86CD-97A7889A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57D97-1D4E-E708-0E85-58117379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16176-35CF-98A6-C4B6-539A0AA0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6C28B-0AEC-D3EA-ACE0-640A568B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86CA-AA0F-EB7F-8AA2-2E64193E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0FB86-3356-2525-A354-BC2BAD268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1E984-B846-1F39-F0AB-16E903363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77126-3D0A-AD25-5B45-D7BD9C8E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25B89-D183-1899-8B53-F26AFD9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C3E8-0246-7407-68C3-46D645FF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8EB1B-8217-8C01-AF47-37F28580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7153-8D3B-1764-2183-681650DC9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7708C-CD62-FF58-9271-F1BC5CEC9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B4D9-5DC6-4094-9558-60176531035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113A0-BB68-5E54-1445-653B1660D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A45A-F35E-FF51-C8B0-28B364CA8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8AE5-2A71-4FB3-A1DF-4B2D8B2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itaryatheists.org/news/2014/09/secular-groups-take-aim-at-mandatory-military-religio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Documents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ookaround.com/ormedellanima/pura-meraviglia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-free.org/make-money-dollar-usd-page-10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dailyclipart.net/clipart/category/money-clip-ar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options.irpp.org/magazines/november-2018/future-work-workers/the-future-of-work-or-of-worker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74F836-0936-1F3F-FB57-B75533B42A30}"/>
              </a:ext>
            </a:extLst>
          </p:cNvPr>
          <p:cNvSpPr txBox="1"/>
          <p:nvPr/>
        </p:nvSpPr>
        <p:spPr>
          <a:xfrm>
            <a:off x="182878" y="3661587"/>
            <a:ext cx="11687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summer job that can start your 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career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59E68-3719-2338-39C2-9E13B3DF6BCA}"/>
              </a:ext>
            </a:extLst>
          </p:cNvPr>
          <p:cNvSpPr txBox="1"/>
          <p:nvPr/>
        </p:nvSpPr>
        <p:spPr>
          <a:xfrm>
            <a:off x="479367" y="2105997"/>
            <a:ext cx="11094719" cy="138499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Oswego County </a:t>
            </a:r>
          </a:p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Youth Employment Program</a:t>
            </a:r>
          </a:p>
        </p:txBody>
      </p:sp>
    </p:spTree>
    <p:extLst>
      <p:ext uri="{BB962C8B-B14F-4D97-AF65-F5344CB8AC3E}">
        <p14:creationId xmlns:p14="http://schemas.microsoft.com/office/powerpoint/2010/main" val="5633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10">
        <p:fade/>
      </p:transition>
    </mc:Choice>
    <mc:Fallback xmlns="">
      <p:transition spd="med" advTm="1011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FCD536-4E32-3759-E5A4-02297F145024}"/>
              </a:ext>
            </a:extLst>
          </p:cNvPr>
          <p:cNvGrpSpPr/>
          <p:nvPr/>
        </p:nvGrpSpPr>
        <p:grpSpPr>
          <a:xfrm flipH="1">
            <a:off x="0" y="0"/>
            <a:ext cx="3743920" cy="6858000"/>
            <a:chOff x="7628021" y="0"/>
            <a:chExt cx="429527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A34F95-8DC1-33D6-BD66-15FF0F8A2C06}"/>
                </a:ext>
              </a:extLst>
            </p:cNvPr>
            <p:cNvSpPr/>
            <p:nvPr/>
          </p:nvSpPr>
          <p:spPr>
            <a:xfrm>
              <a:off x="7628021" y="0"/>
              <a:ext cx="429527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434F50C-48BD-3BAF-E06A-D06104E12645}"/>
                </a:ext>
              </a:extLst>
            </p:cNvPr>
            <p:cNvSpPr/>
            <p:nvPr/>
          </p:nvSpPr>
          <p:spPr>
            <a:xfrm rot="16200000">
              <a:off x="7460061" y="2252999"/>
              <a:ext cx="6545179" cy="2360022"/>
            </a:xfrm>
            <a:prstGeom prst="triangl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435FC7-145D-78AD-702C-68FF5AFB84EA}"/>
              </a:ext>
            </a:extLst>
          </p:cNvPr>
          <p:cNvSpPr txBox="1"/>
          <p:nvPr/>
        </p:nvSpPr>
        <p:spPr>
          <a:xfrm>
            <a:off x="3753188" y="2578080"/>
            <a:ext cx="7488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Accidents and Injuries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Any accident, injury or even an unusual incident, however minor, must be reported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immediately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to your work site supervisor and to your summer counselor.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593A9-9E8D-014C-F233-8D59644DF76E}"/>
              </a:ext>
            </a:extLst>
          </p:cNvPr>
          <p:cNvSpPr txBox="1"/>
          <p:nvPr/>
        </p:nvSpPr>
        <p:spPr>
          <a:xfrm>
            <a:off x="4178300" y="863600"/>
            <a:ext cx="6515100" cy="110799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chemeClr val="accent3">
                    <a:lumMod val="50000"/>
                  </a:schemeClr>
                </a:solidFill>
              </a:rPr>
              <a:t>Important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6A5B0A-0154-BF01-E50B-2FF1498D641F}"/>
              </a:ext>
            </a:extLst>
          </p:cNvPr>
          <p:cNvCxnSpPr/>
          <p:nvPr/>
        </p:nvCxnSpPr>
        <p:spPr>
          <a:xfrm>
            <a:off x="4216400" y="2324100"/>
            <a:ext cx="7277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6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75">
        <p:fade/>
      </p:transition>
    </mc:Choice>
    <mc:Fallback xmlns="">
      <p:transition spd="med" advTm="18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oldiers stand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19B448AD-B508-41FB-C27A-4BAD90C093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05945"/>
            <a:ext cx="9855199" cy="6923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574C1-4360-1087-4855-1780721E04BA}"/>
              </a:ext>
            </a:extLst>
          </p:cNvPr>
          <p:cNvSpPr txBox="1"/>
          <p:nvPr/>
        </p:nvSpPr>
        <p:spPr>
          <a:xfrm>
            <a:off x="243530" y="2211377"/>
            <a:ext cx="111886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Federal law requires males age 18 or older to register for Selective Service.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you are a male18 or older you must register to be able to participate in this program.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000" dirty="0"/>
              <a:t>*If you are turning 18 in July or August you will need to register right after your birthday.</a:t>
            </a:r>
          </a:p>
          <a:p>
            <a:r>
              <a:rPr lang="en-US" sz="3200" dirty="0"/>
              <a:t> </a:t>
            </a:r>
            <a:r>
              <a:rPr lang="en-US" sz="3200" u="sng" dirty="0"/>
              <a:t>Register TODAY in the following ways: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Online at https://www.sss.gov/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person at U.S. post offices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Paper applications are also available in our office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8A07C-4CB9-9A1A-6700-FEA491A3BEF7}"/>
              </a:ext>
            </a:extLst>
          </p:cNvPr>
          <p:cNvSpPr txBox="1"/>
          <p:nvPr/>
        </p:nvSpPr>
        <p:spPr>
          <a:xfrm>
            <a:off x="6654798" y="495548"/>
            <a:ext cx="496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Selective Service</a:t>
            </a:r>
          </a:p>
        </p:txBody>
      </p:sp>
    </p:spTree>
    <p:extLst>
      <p:ext uri="{BB962C8B-B14F-4D97-AF65-F5344CB8AC3E}">
        <p14:creationId xmlns:p14="http://schemas.microsoft.com/office/powerpoint/2010/main" val="23496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227">
        <p:fade/>
      </p:transition>
    </mc:Choice>
    <mc:Fallback xmlns="">
      <p:transition spd="med" advTm="4022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741F9-4A27-280D-52FE-6D0DBF9EDA77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10E0CDA4-6512-D2B3-55EB-BC225AEBB0EF}"/>
              </a:ext>
            </a:extLst>
          </p:cNvPr>
          <p:cNvSpPr/>
          <p:nvPr/>
        </p:nvSpPr>
        <p:spPr>
          <a:xfrm>
            <a:off x="9526796" y="3429001"/>
            <a:ext cx="2068573" cy="2330054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C7A5B58-E9AC-2255-C71D-1DA00679A3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0602" y="2112579"/>
            <a:ext cx="1398348" cy="1647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D470F-E717-55FE-80B8-61D86C7EDE42}"/>
              </a:ext>
            </a:extLst>
          </p:cNvPr>
          <p:cNvSpPr txBox="1"/>
          <p:nvPr/>
        </p:nvSpPr>
        <p:spPr>
          <a:xfrm>
            <a:off x="2058203" y="2489012"/>
            <a:ext cx="6642133" cy="41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758" indent="-349758" defTabSz="621792">
              <a:spcAft>
                <a:spcPts val="600"/>
              </a:spcAft>
              <a:buFont typeface="+mj-lt"/>
              <a:buAutoNum type="arabicPeriod"/>
            </a:pPr>
            <a:r>
              <a:rPr lang="en-US" sz="2040" kern="1200" dirty="0">
                <a:solidFill>
                  <a:srgbClr val="03598B"/>
                </a:solidFill>
                <a:latin typeface="+mn-lt"/>
                <a:ea typeface="+mn-ea"/>
                <a:cs typeface="+mn-cs"/>
              </a:rPr>
              <a:t>Complete the application paperwork and gather your eligibility documents.</a:t>
            </a:r>
          </a:p>
          <a:p>
            <a:pPr marL="349758" indent="-349758" defTabSz="621792">
              <a:spcAft>
                <a:spcPts val="600"/>
              </a:spcAft>
              <a:buFont typeface="+mj-lt"/>
              <a:buAutoNum type="arabicPeriod"/>
            </a:pPr>
            <a:r>
              <a:rPr lang="en-US" sz="2040" kern="1200" dirty="0">
                <a:solidFill>
                  <a:srgbClr val="03598B"/>
                </a:solidFill>
                <a:latin typeface="+mn-lt"/>
                <a:ea typeface="+mn-ea"/>
                <a:cs typeface="+mn-cs"/>
              </a:rPr>
              <a:t>Send your completed application and documents to us     </a:t>
            </a:r>
            <a:r>
              <a:rPr lang="en-US" sz="2040" u="sng" kern="1200" dirty="0">
                <a:solidFill>
                  <a:srgbClr val="03598B"/>
                </a:solidFill>
                <a:latin typeface="+mn-lt"/>
                <a:ea typeface="+mn-ea"/>
                <a:cs typeface="+mn-cs"/>
              </a:rPr>
              <a:t>no later than </a:t>
            </a:r>
            <a:r>
              <a:rPr lang="en-US" sz="2040" b="1" kern="1200" dirty="0">
                <a:solidFill>
                  <a:srgbClr val="03598B"/>
                </a:solidFill>
                <a:latin typeface="+mn-lt"/>
                <a:ea typeface="+mn-ea"/>
                <a:cs typeface="+mn-cs"/>
              </a:rPr>
              <a:t>Friday June 14, 2024</a:t>
            </a:r>
            <a:r>
              <a:rPr lang="en-US" sz="2040" kern="1200" dirty="0">
                <a:solidFill>
                  <a:srgbClr val="03598B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9758" indent="-349758" defTabSz="621792">
              <a:spcAft>
                <a:spcPts val="600"/>
              </a:spcAft>
              <a:buFont typeface="+mj-lt"/>
              <a:buAutoNum type="arabicPeriod"/>
            </a:pPr>
            <a:r>
              <a:rPr lang="en-US" sz="2040" kern="1200" dirty="0">
                <a:solidFill>
                  <a:srgbClr val="03598B"/>
                </a:solidFill>
                <a:latin typeface="+mn-lt"/>
                <a:ea typeface="+mn-ea"/>
                <a:cs typeface="+mn-cs"/>
              </a:rPr>
              <a:t>Once we have received your application &amp; documents, we will determine your eligibility for SYEP. </a:t>
            </a:r>
          </a:p>
          <a:p>
            <a:pPr marL="349758" indent="-349758" defTabSz="621792">
              <a:spcAft>
                <a:spcPts val="600"/>
              </a:spcAft>
              <a:buFont typeface="+mj-lt"/>
              <a:buAutoNum type="arabicPeriod"/>
            </a:pPr>
            <a:r>
              <a:rPr lang="en-US" sz="2040" kern="1200" dirty="0">
                <a:solidFill>
                  <a:srgbClr val="03598B"/>
                </a:solidFill>
                <a:latin typeface="+mn-lt"/>
                <a:ea typeface="+mn-ea"/>
                <a:cs typeface="+mn-cs"/>
              </a:rPr>
              <a:t>If you are eligible, we will contact you to invite you in for a payroll orientation. You will receive a letter to let you know if you are eligible or not. </a:t>
            </a:r>
          </a:p>
          <a:p>
            <a:pPr defTabSz="621792">
              <a:spcAft>
                <a:spcPts val="600"/>
              </a:spcAft>
            </a:pPr>
            <a:endParaRPr lang="en-US" sz="2040" kern="1200" dirty="0">
              <a:solidFill>
                <a:srgbClr val="03598B"/>
              </a:solidFill>
              <a:latin typeface="+mn-lt"/>
              <a:ea typeface="+mn-ea"/>
              <a:cs typeface="+mn-cs"/>
            </a:endParaRPr>
          </a:p>
          <a:p>
            <a:pPr defTabSz="621792">
              <a:spcAft>
                <a:spcPts val="600"/>
              </a:spcAft>
            </a:pPr>
            <a:r>
              <a:rPr lang="en-US" sz="1632" i="1" kern="1200" dirty="0">
                <a:solidFill>
                  <a:srgbClr val="03598B"/>
                </a:solidFill>
                <a:latin typeface="+mn-lt"/>
                <a:ea typeface="+mn-ea"/>
                <a:cs typeface="+mn-cs"/>
              </a:rPr>
              <a:t>*Incomplete or missing documentation will delay your ability to start the program, so make sure to submit all required information as soon as possible.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FEC60-5A17-DC94-8CE7-A1A121E69D98}"/>
              </a:ext>
            </a:extLst>
          </p:cNvPr>
          <p:cNvSpPr txBox="1"/>
          <p:nvPr/>
        </p:nvSpPr>
        <p:spPr>
          <a:xfrm>
            <a:off x="9640243" y="3640417"/>
            <a:ext cx="1775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1792">
              <a:spcAft>
                <a:spcPts val="600"/>
              </a:spcAft>
            </a:pPr>
            <a:r>
              <a: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Remember to check your email, voicemail &amp; mail   to receive important information from our office!!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162">
        <p:fade/>
      </p:transition>
    </mc:Choice>
    <mc:Fallback xmlns="">
      <p:transition spd="med" advTm="52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1418F-47E6-E365-37A9-419B0C8CACF6}"/>
              </a:ext>
            </a:extLst>
          </p:cNvPr>
          <p:cNvSpPr txBox="1"/>
          <p:nvPr/>
        </p:nvSpPr>
        <p:spPr>
          <a:xfrm>
            <a:off x="267930" y="1784118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Let’s have a great summer!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5" name="TextBox 3">
            <a:extLst>
              <a:ext uri="{FF2B5EF4-FFF2-40B4-BE49-F238E27FC236}">
                <a16:creationId xmlns:a16="http://schemas.microsoft.com/office/drawing/2014/main" id="{5A3EC901-2B2D-0947-3515-ED0045559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560282"/>
              </p:ext>
            </p:extLst>
          </p:nvPr>
        </p:nvGraphicFramePr>
        <p:xfrm>
          <a:off x="644056" y="2112579"/>
          <a:ext cx="11369604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C9558F-C2CE-551B-5988-9B4C8CF3C656}"/>
              </a:ext>
            </a:extLst>
          </p:cNvPr>
          <p:cNvSpPr txBox="1"/>
          <p:nvPr/>
        </p:nvSpPr>
        <p:spPr>
          <a:xfrm>
            <a:off x="758757" y="464811"/>
            <a:ext cx="1081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Oswego County Summer Youth Employment Program</a:t>
            </a:r>
          </a:p>
        </p:txBody>
      </p:sp>
    </p:spTree>
    <p:extLst>
      <p:ext uri="{BB962C8B-B14F-4D97-AF65-F5344CB8AC3E}">
        <p14:creationId xmlns:p14="http://schemas.microsoft.com/office/powerpoint/2010/main" val="1485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17"/>
    </mc:Choice>
    <mc:Fallback xmlns="">
      <p:transition spd="slow" advTm="321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D1993F-B107-5FA9-7C50-2B9C87B52AAE}"/>
              </a:ext>
            </a:extLst>
          </p:cNvPr>
          <p:cNvGrpSpPr/>
          <p:nvPr/>
        </p:nvGrpSpPr>
        <p:grpSpPr>
          <a:xfrm>
            <a:off x="8119869" y="713127"/>
            <a:ext cx="3401988" cy="5431745"/>
            <a:chOff x="7628021" y="0"/>
            <a:chExt cx="429527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F3A22E-1343-0F8B-CB93-7C9ADCBEA1D1}"/>
                </a:ext>
              </a:extLst>
            </p:cNvPr>
            <p:cNvSpPr/>
            <p:nvPr/>
          </p:nvSpPr>
          <p:spPr>
            <a:xfrm>
              <a:off x="7628021" y="0"/>
              <a:ext cx="429527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0CB892-BBA2-EF04-CCEE-D7FA183AFCD1}"/>
                </a:ext>
              </a:extLst>
            </p:cNvPr>
            <p:cNvSpPr/>
            <p:nvPr/>
          </p:nvSpPr>
          <p:spPr>
            <a:xfrm rot="16200000">
              <a:off x="7460061" y="2252999"/>
              <a:ext cx="6545179" cy="2360022"/>
            </a:xfrm>
            <a:prstGeom prst="triangl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F1A558-8FBE-1C27-F122-EEE7E11834F6}"/>
              </a:ext>
            </a:extLst>
          </p:cNvPr>
          <p:cNvSpPr txBox="1"/>
          <p:nvPr/>
        </p:nvSpPr>
        <p:spPr>
          <a:xfrm>
            <a:off x="3569" y="1962387"/>
            <a:ext cx="11414930" cy="354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This summer the program is planned to start on		 Monday, July 8</a:t>
            </a:r>
            <a:r>
              <a:rPr lang="en-US" sz="32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and end on Friday, August 16, 2024.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Please note that some work sites may start sooner, and others may end later. We will let you know if this applies to you.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2E67F-AB77-E2FF-423C-C28703C26EBF}"/>
              </a:ext>
            </a:extLst>
          </p:cNvPr>
          <p:cNvSpPr txBox="1"/>
          <p:nvPr/>
        </p:nvSpPr>
        <p:spPr>
          <a:xfrm>
            <a:off x="129171" y="356565"/>
            <a:ext cx="11094719" cy="7386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Youth Employment Program 2024</a:t>
            </a:r>
          </a:p>
        </p:txBody>
      </p:sp>
    </p:spTree>
    <p:extLst>
      <p:ext uri="{BB962C8B-B14F-4D97-AF65-F5344CB8AC3E}">
        <p14:creationId xmlns:p14="http://schemas.microsoft.com/office/powerpoint/2010/main" val="18287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6">
        <p:fade/>
      </p:transition>
    </mc:Choice>
    <mc:Fallback xmlns="">
      <p:transition spd="med" advTm="1851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FAC787-56AE-EFAA-620A-AD873E019C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E2900E91-0681-BBAD-EBAB-D3F7BD671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705258"/>
              </p:ext>
            </p:extLst>
          </p:nvPr>
        </p:nvGraphicFramePr>
        <p:xfrm>
          <a:off x="2169459" y="806824"/>
          <a:ext cx="9379604" cy="540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4DBC47B-37D6-E4F3-C150-77110E4C2C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66" y="1188250"/>
            <a:ext cx="2274121" cy="17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69">
        <p:fade/>
      </p:transition>
    </mc:Choice>
    <mc:Fallback xmlns="">
      <p:transition spd="med" advTm="1716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A92FF-3FF8-7407-F479-0ED690E9887F}"/>
              </a:ext>
            </a:extLst>
          </p:cNvPr>
          <p:cNvSpPr txBox="1"/>
          <p:nvPr/>
        </p:nvSpPr>
        <p:spPr>
          <a:xfrm>
            <a:off x="397575" y="646043"/>
            <a:ext cx="4021507" cy="6007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Steps of  the application process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extBox 1">
            <a:extLst>
              <a:ext uri="{FF2B5EF4-FFF2-40B4-BE49-F238E27FC236}">
                <a16:creationId xmlns:a16="http://schemas.microsoft.com/office/drawing/2014/main" id="{F9002F83-7B39-C2F9-327D-024AF6204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362986"/>
              </p:ext>
            </p:extLst>
          </p:nvPr>
        </p:nvGraphicFramePr>
        <p:xfrm>
          <a:off x="5108535" y="729574"/>
          <a:ext cx="6245265" cy="593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5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550">
        <p:fade/>
      </p:transition>
    </mc:Choice>
    <mc:Fallback xmlns="">
      <p:transition spd="med" advTm="2655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587D21-B35D-A27B-A584-F6064FE86486}"/>
              </a:ext>
            </a:extLst>
          </p:cNvPr>
          <p:cNvGrpSpPr/>
          <p:nvPr/>
        </p:nvGrpSpPr>
        <p:grpSpPr>
          <a:xfrm rot="10800000">
            <a:off x="5279" y="20108"/>
            <a:ext cx="3743920" cy="6858000"/>
            <a:chOff x="7628021" y="0"/>
            <a:chExt cx="429527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5F7CE0-1B09-2C2C-C513-EE9AF92E0602}"/>
                </a:ext>
              </a:extLst>
            </p:cNvPr>
            <p:cNvSpPr/>
            <p:nvPr/>
          </p:nvSpPr>
          <p:spPr>
            <a:xfrm>
              <a:off x="7628021" y="0"/>
              <a:ext cx="429527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DA9F486-ACB1-1F21-13B0-A33FD140696C}"/>
                </a:ext>
              </a:extLst>
            </p:cNvPr>
            <p:cNvSpPr/>
            <p:nvPr/>
          </p:nvSpPr>
          <p:spPr>
            <a:xfrm rot="16200000">
              <a:off x="7460061" y="2252999"/>
              <a:ext cx="6545179" cy="2360022"/>
            </a:xfrm>
            <a:prstGeom prst="triangl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277B62-EA74-F252-CB66-A174FB152074}"/>
              </a:ext>
            </a:extLst>
          </p:cNvPr>
          <p:cNvSpPr txBox="1"/>
          <p:nvPr/>
        </p:nvSpPr>
        <p:spPr>
          <a:xfrm>
            <a:off x="3758946" y="2233473"/>
            <a:ext cx="826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2D2C"/>
                </a:solidFill>
              </a:rPr>
              <a:t>A training program designed to help young adults prepare for work.</a:t>
            </a:r>
            <a:br>
              <a:rPr lang="en-US" sz="3200" dirty="0">
                <a:solidFill>
                  <a:srgbClr val="1B2D2C"/>
                </a:solidFill>
              </a:rPr>
            </a:br>
            <a:endParaRPr lang="en-US" sz="3200" dirty="0">
              <a:solidFill>
                <a:srgbClr val="1B2D2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2D2C"/>
                </a:solidFill>
              </a:rPr>
              <a:t>This program is for youth ages 14-20 who are income eligible.</a:t>
            </a:r>
            <a:br>
              <a:rPr lang="en-US" sz="3200" dirty="0">
                <a:solidFill>
                  <a:srgbClr val="1B2D2C"/>
                </a:solidFill>
              </a:rPr>
            </a:br>
            <a:endParaRPr lang="en-US" sz="3200" dirty="0">
              <a:solidFill>
                <a:srgbClr val="1B2D2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D1212-619B-C302-43DD-7D9E201063FE}"/>
              </a:ext>
            </a:extLst>
          </p:cNvPr>
          <p:cNvSpPr txBox="1"/>
          <p:nvPr/>
        </p:nvSpPr>
        <p:spPr>
          <a:xfrm>
            <a:off x="3635394" y="288485"/>
            <a:ext cx="7285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What is the Summer Youth Employment Program (SYEP)?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2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895">
        <p:fade/>
      </p:transition>
    </mc:Choice>
    <mc:Fallback xmlns="">
      <p:transition spd="med" advTm="28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E898B-4BAB-C98F-34E6-7B156099E9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B9D78-4AE0-C313-E0E5-48C87C2DFA70}"/>
              </a:ext>
            </a:extLst>
          </p:cNvPr>
          <p:cNvSpPr txBox="1"/>
          <p:nvPr/>
        </p:nvSpPr>
        <p:spPr>
          <a:xfrm>
            <a:off x="759172" y="1567832"/>
            <a:ext cx="10789362" cy="436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This program will help you build valuable, hands-on work experience.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Summer employment can help you learn life skills you will need after high school.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Yes, this is job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training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however use this experience to prepare yourself for your next job.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Start building your resume and thinking about where you want to be in the future.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This program can open a lot of doors for you but remember you will only get out of it what you put into it!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27592-9C60-A5C8-18FB-EBEAD42414AB}"/>
              </a:ext>
            </a:extLst>
          </p:cNvPr>
          <p:cNvSpPr txBox="1"/>
          <p:nvPr/>
        </p:nvSpPr>
        <p:spPr>
          <a:xfrm>
            <a:off x="2681838" y="689332"/>
            <a:ext cx="9083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What can I gain from SYEP?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2AC221-F7B1-BE69-0356-6975276F5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9543" y="83669"/>
            <a:ext cx="1630780" cy="1630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A76BED-4297-2E69-C591-09E227111236}"/>
              </a:ext>
            </a:extLst>
          </p:cNvPr>
          <p:cNvSpPr txBox="1"/>
          <p:nvPr/>
        </p:nvSpPr>
        <p:spPr>
          <a:xfrm>
            <a:off x="1076526" y="5745257"/>
            <a:ext cx="10154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And most importantly earn your own money!</a:t>
            </a:r>
          </a:p>
        </p:txBody>
      </p:sp>
    </p:spTree>
    <p:extLst>
      <p:ext uri="{BB962C8B-B14F-4D97-AF65-F5344CB8AC3E}">
        <p14:creationId xmlns:p14="http://schemas.microsoft.com/office/powerpoint/2010/main" val="36756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901">
        <p:fade/>
      </p:transition>
    </mc:Choice>
    <mc:Fallback xmlns="">
      <p:transition spd="med" advTm="39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endar, map&#10;&#10;Description automatically generated">
            <a:extLst>
              <a:ext uri="{FF2B5EF4-FFF2-40B4-BE49-F238E27FC236}">
                <a16:creationId xmlns:a16="http://schemas.microsoft.com/office/drawing/2014/main" id="{942141D9-4A02-03C7-9F03-EAABB8FB7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076BAC-3E13-E32E-6CD2-8170ACEE6C33}"/>
              </a:ext>
            </a:extLst>
          </p:cNvPr>
          <p:cNvSpPr/>
          <p:nvPr/>
        </p:nvSpPr>
        <p:spPr>
          <a:xfrm>
            <a:off x="187938" y="689100"/>
            <a:ext cx="5803890" cy="580389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56841-C7C2-6E5E-4B25-0A2D15A59759}"/>
              </a:ext>
            </a:extLst>
          </p:cNvPr>
          <p:cNvSpPr txBox="1"/>
          <p:nvPr/>
        </p:nvSpPr>
        <p:spPr>
          <a:xfrm>
            <a:off x="530158" y="1607193"/>
            <a:ext cx="5080000" cy="415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What would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you like to do with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 </a:t>
            </a:r>
            <a:r>
              <a:rPr lang="en-US" sz="4400" b="1" dirty="0"/>
              <a:t>$2,700</a:t>
            </a:r>
            <a:r>
              <a:rPr lang="en-US" sz="4400" dirty="0"/>
              <a:t>?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400" dirty="0"/>
              <a:t>$15.00 hour </a:t>
            </a:r>
            <a:r>
              <a:rPr lang="en-US" sz="1400" dirty="0"/>
              <a:t>(minimum wage)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30 hours per week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6 total weeks = </a:t>
            </a:r>
            <a:r>
              <a:rPr lang="en-US" sz="2400" b="1" dirty="0"/>
              <a:t>$2,700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2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76">
        <p:fade/>
      </p:transition>
    </mc:Choice>
    <mc:Fallback xmlns="">
      <p:transition spd="med" advTm="1707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498A957A-E1F1-D6FA-3237-C5D3B99C8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654787"/>
              </p:ext>
            </p:extLst>
          </p:nvPr>
        </p:nvGraphicFramePr>
        <p:xfrm>
          <a:off x="356539" y="194243"/>
          <a:ext cx="8600305" cy="641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615">
                  <a:extLst>
                    <a:ext uri="{9D8B030D-6E8A-4147-A177-3AD203B41FA5}">
                      <a16:colId xmlns:a16="http://schemas.microsoft.com/office/drawing/2014/main" val="504565589"/>
                    </a:ext>
                  </a:extLst>
                </a:gridCol>
                <a:gridCol w="1228615">
                  <a:extLst>
                    <a:ext uri="{9D8B030D-6E8A-4147-A177-3AD203B41FA5}">
                      <a16:colId xmlns:a16="http://schemas.microsoft.com/office/drawing/2014/main" val="1210095044"/>
                    </a:ext>
                  </a:extLst>
                </a:gridCol>
                <a:gridCol w="1228615">
                  <a:extLst>
                    <a:ext uri="{9D8B030D-6E8A-4147-A177-3AD203B41FA5}">
                      <a16:colId xmlns:a16="http://schemas.microsoft.com/office/drawing/2014/main" val="1026090748"/>
                    </a:ext>
                  </a:extLst>
                </a:gridCol>
                <a:gridCol w="1228615">
                  <a:extLst>
                    <a:ext uri="{9D8B030D-6E8A-4147-A177-3AD203B41FA5}">
                      <a16:colId xmlns:a16="http://schemas.microsoft.com/office/drawing/2014/main" val="3302542262"/>
                    </a:ext>
                  </a:extLst>
                </a:gridCol>
                <a:gridCol w="1228615">
                  <a:extLst>
                    <a:ext uri="{9D8B030D-6E8A-4147-A177-3AD203B41FA5}">
                      <a16:colId xmlns:a16="http://schemas.microsoft.com/office/drawing/2014/main" val="824140105"/>
                    </a:ext>
                  </a:extLst>
                </a:gridCol>
                <a:gridCol w="1228615">
                  <a:extLst>
                    <a:ext uri="{9D8B030D-6E8A-4147-A177-3AD203B41FA5}">
                      <a16:colId xmlns:a16="http://schemas.microsoft.com/office/drawing/2014/main" val="4260146245"/>
                    </a:ext>
                  </a:extLst>
                </a:gridCol>
                <a:gridCol w="1228615">
                  <a:extLst>
                    <a:ext uri="{9D8B030D-6E8A-4147-A177-3AD203B41FA5}">
                      <a16:colId xmlns:a16="http://schemas.microsoft.com/office/drawing/2014/main" val="936691753"/>
                    </a:ext>
                  </a:extLst>
                </a:gridCol>
              </a:tblGrid>
              <a:tr h="623711">
                <a:tc gridSpan="7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Summer Employment Schedule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46136"/>
                  </a:ext>
                </a:extLst>
              </a:tr>
              <a:tr h="623711">
                <a:tc gridSpan="7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July 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55675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03263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First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40723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052754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49486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76867"/>
                  </a:ext>
                </a:extLst>
              </a:tr>
              <a:tr h="623711">
                <a:tc gridSpan="7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August 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51509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44483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687779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751323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16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Last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883193"/>
                  </a:ext>
                </a:extLst>
              </a:tr>
              <a:tr h="446382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20667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E3A5E66-B924-CF11-FFEB-1E7F6D6CBE37}"/>
              </a:ext>
            </a:extLst>
          </p:cNvPr>
          <p:cNvSpPr txBox="1"/>
          <p:nvPr/>
        </p:nvSpPr>
        <p:spPr>
          <a:xfrm>
            <a:off x="4000500" y="8388576"/>
            <a:ext cx="431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www.dailyclipart.net/clipart/category/money-clip-ar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d/3.0/"/>
              </a:rPr>
              <a:t>CC BY-ND</a:t>
            </a:r>
            <a:endParaRPr lang="en-US" sz="9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A68D9-E8D7-FC85-1A6A-9965F6FA72C4}"/>
              </a:ext>
            </a:extLst>
          </p:cNvPr>
          <p:cNvGrpSpPr/>
          <p:nvPr/>
        </p:nvGrpSpPr>
        <p:grpSpPr>
          <a:xfrm>
            <a:off x="5842138" y="2916539"/>
            <a:ext cx="317362" cy="3689986"/>
            <a:chOff x="8375615" y="2878073"/>
            <a:chExt cx="317362" cy="3689986"/>
          </a:xfrm>
        </p:grpSpPr>
        <p:pic>
          <p:nvPicPr>
            <p:cNvPr id="28" name="Picture 27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C340FC45-0DD9-AAAE-B2D4-C18809BE6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 rot="10800000" flipV="1">
              <a:off x="8375615" y="2878073"/>
              <a:ext cx="317362" cy="375235"/>
            </a:xfrm>
            <a:prstGeom prst="rect">
              <a:avLst/>
            </a:prstGeom>
          </p:spPr>
        </p:pic>
        <p:pic>
          <p:nvPicPr>
            <p:cNvPr id="30" name="Picture 29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4E2D61B0-CFA5-DE5E-DC20-A19FD7817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 rot="10800000" flipV="1">
              <a:off x="8375615" y="5294460"/>
              <a:ext cx="317362" cy="375235"/>
            </a:xfrm>
            <a:prstGeom prst="rect">
              <a:avLst/>
            </a:prstGeom>
          </p:spPr>
        </p:pic>
        <p:pic>
          <p:nvPicPr>
            <p:cNvPr id="2" name="Picture 1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8FC63A89-1858-AB00-0988-B815EE5E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 rot="10800000" flipV="1">
              <a:off x="8375615" y="6192824"/>
              <a:ext cx="317362" cy="37523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3216890-D92E-9521-4D4D-38B171D3F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639" y="4670588"/>
            <a:ext cx="2229161" cy="1790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4DB24-2F5B-0E8C-1BD8-C9EA6DCFE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5639" y="396462"/>
            <a:ext cx="2381582" cy="1467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16CAF-6E1E-0CCA-E66A-A64EF9F44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7587" y="2523859"/>
            <a:ext cx="2067213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895">
        <p:fade/>
      </p:transition>
    </mc:Choice>
    <mc:Fallback xmlns="">
      <p:transition spd="med" advTm="2889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9B327-189B-F7DC-70D2-64311D23F0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92" y="1293704"/>
            <a:ext cx="12079015" cy="422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8015F4-C0FF-ECAE-94E8-BF69FEF7F276}"/>
              </a:ext>
            </a:extLst>
          </p:cNvPr>
          <p:cNvSpPr txBox="1"/>
          <p:nvPr/>
        </p:nvSpPr>
        <p:spPr>
          <a:xfrm>
            <a:off x="701836" y="1423314"/>
            <a:ext cx="3112488" cy="47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3816">
              <a:spcAft>
                <a:spcPts val="600"/>
              </a:spcAft>
            </a:pPr>
            <a:r>
              <a:rPr lang="en-US" sz="2670" b="1" u="sng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</a:t>
            </a:r>
            <a:r>
              <a:rPr lang="en-US" sz="2670" b="1" u="sng" kern="1200" dirty="0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ttendance</a:t>
            </a:r>
          </a:p>
          <a:p>
            <a:pPr defTabSz="813816">
              <a:spcAft>
                <a:spcPts val="600"/>
              </a:spcAft>
            </a:pPr>
            <a:endParaRPr lang="en-US" sz="267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rgbClr val="0C4A60"/>
                </a:solidFill>
                <a:latin typeface="+mn-lt"/>
                <a:ea typeface="+mn-ea"/>
                <a:cs typeface="+mn-cs"/>
              </a:rPr>
              <a:t>On time every day. </a:t>
            </a: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rgbClr val="0C4A60"/>
                </a:solidFill>
                <a:latin typeface="+mn-lt"/>
                <a:ea typeface="+mn-ea"/>
                <a:cs typeface="+mn-cs"/>
              </a:rPr>
              <a:t>Prepared to work.</a:t>
            </a: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rgbClr val="0C4A60"/>
                </a:solidFill>
                <a:latin typeface="+mn-lt"/>
                <a:ea typeface="+mn-ea"/>
                <a:cs typeface="+mn-cs"/>
              </a:rPr>
              <a:t>Notify your supervisor if you’ll be late or absent.</a:t>
            </a:r>
          </a:p>
          <a:p>
            <a:pPr>
              <a:spcAft>
                <a:spcPts val="600"/>
              </a:spcAft>
            </a:pPr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5E827-FDD1-D730-AF02-55D6EC879CD7}"/>
              </a:ext>
            </a:extLst>
          </p:cNvPr>
          <p:cNvSpPr txBox="1"/>
          <p:nvPr/>
        </p:nvSpPr>
        <p:spPr>
          <a:xfrm>
            <a:off x="3908841" y="1423314"/>
            <a:ext cx="3829033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3816">
              <a:spcAft>
                <a:spcPts val="600"/>
              </a:spcAft>
            </a:pPr>
            <a:r>
              <a:rPr lang="en-US" sz="2670" b="1" u="sng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</a:t>
            </a:r>
            <a:r>
              <a:rPr lang="en-US" sz="2670" b="1" u="sng" kern="12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ehave professionally</a:t>
            </a:r>
            <a:br>
              <a:rPr lang="en-US" sz="2670" b="1" u="sng" kern="12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en-US" sz="267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Present a positive attitude.</a:t>
            </a: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Keep personal issues out of the workplace.</a:t>
            </a: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 flirting … No fighting … No drama.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440F4-BDFA-DAB1-166C-DD12A5C635EF}"/>
              </a:ext>
            </a:extLst>
          </p:cNvPr>
          <p:cNvSpPr txBox="1"/>
          <p:nvPr/>
        </p:nvSpPr>
        <p:spPr>
          <a:xfrm>
            <a:off x="7938072" y="1423314"/>
            <a:ext cx="3367019" cy="409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3816">
              <a:spcAft>
                <a:spcPts val="600"/>
              </a:spcAft>
            </a:pPr>
            <a:r>
              <a:rPr lang="en-US" sz="2670" b="1" u="sng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</a:t>
            </a:r>
            <a:r>
              <a:rPr lang="en-US" sz="2670" b="1" u="sng" kern="12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ooperate</a:t>
            </a:r>
            <a:br>
              <a:rPr lang="en-US" sz="267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67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With supervisors, counselors and    co-workers.</a:t>
            </a: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Follow work rules.</a:t>
            </a: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b="1" u="sng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267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cell phone use during work hours!</a:t>
            </a:r>
          </a:p>
          <a:p>
            <a:pPr marL="406908" indent="-406908" defTabSz="8138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7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Keep busy. 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30704-6F74-BCD0-9875-B1D12CB3BFB1}"/>
              </a:ext>
            </a:extLst>
          </p:cNvPr>
          <p:cNvSpPr txBox="1"/>
          <p:nvPr/>
        </p:nvSpPr>
        <p:spPr>
          <a:xfrm>
            <a:off x="606287" y="159026"/>
            <a:ext cx="101348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A-B-C’s of Keeping Your Job</a:t>
            </a:r>
          </a:p>
        </p:txBody>
      </p:sp>
    </p:spTree>
    <p:extLst>
      <p:ext uri="{BB962C8B-B14F-4D97-AF65-F5344CB8AC3E}">
        <p14:creationId xmlns:p14="http://schemas.microsoft.com/office/powerpoint/2010/main" val="38516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364">
        <p:fade/>
      </p:transition>
    </mc:Choice>
    <mc:Fallback xmlns="">
      <p:transition spd="med" advTm="4136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780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ADLaM Display</vt:lpstr>
      <vt:lpstr>Arial</vt:lpstr>
      <vt:lpstr>Calibri</vt:lpstr>
      <vt:lpstr>Dreaming Outloud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Cronk</dc:creator>
  <cp:lastModifiedBy>Elizabeth Kapuscinski</cp:lastModifiedBy>
  <cp:revision>41</cp:revision>
  <cp:lastPrinted>2023-04-04T19:09:10Z</cp:lastPrinted>
  <dcterms:created xsi:type="dcterms:W3CDTF">2023-02-08T19:09:34Z</dcterms:created>
  <dcterms:modified xsi:type="dcterms:W3CDTF">2024-04-09T15:48:28Z</dcterms:modified>
</cp:coreProperties>
</file>